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519" r:id="rId2"/>
    <p:sldId id="496" r:id="rId3"/>
    <p:sldId id="520" r:id="rId4"/>
    <p:sldId id="521" r:id="rId5"/>
    <p:sldId id="522" r:id="rId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69611" autoAdjust="0"/>
  </p:normalViewPr>
  <p:slideViewPr>
    <p:cSldViewPr snapToGrid="0">
      <p:cViewPr varScale="1">
        <p:scale>
          <a:sx n="60" d="100"/>
          <a:sy n="60" d="100"/>
        </p:scale>
        <p:origin x="200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8EA0D97-81F3-4383-828B-A0086966857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CBE221B-C288-4185-8E81-CCC2D1D68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93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0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27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63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4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175866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2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5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89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8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3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1238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7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0A68DB-9270-4085-8E65-DA609E1F8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Commissioner’s Remarks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C67D87-6CFD-4D00-8573-662329BB4F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5867400"/>
            <a:ext cx="6019800" cy="733425"/>
          </a:xfrm>
        </p:spPr>
        <p:txBody>
          <a:bodyPr/>
          <a:lstStyle/>
          <a:p>
            <a:r>
              <a:rPr lang="en-US" dirty="0"/>
              <a:t>February 2, 2021 – Board of Higher Education Meeting</a:t>
            </a:r>
          </a:p>
        </p:txBody>
      </p:sp>
    </p:spTree>
    <p:extLst>
      <p:ext uri="{BB962C8B-B14F-4D97-AF65-F5344CB8AC3E}">
        <p14:creationId xmlns:p14="http://schemas.microsoft.com/office/powerpoint/2010/main" val="315996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98200FA-2737-4259-A635-C8C40D7A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/>
          <a:p>
            <a:r>
              <a:rPr lang="en-US" sz="3600" b="1" dirty="0"/>
              <a:t>Detailed fall enrollment </a:t>
            </a:r>
            <a:br>
              <a:rPr lang="en-US" sz="3600" b="1" dirty="0"/>
            </a:br>
            <a:r>
              <a:rPr lang="en-US" sz="3600" b="1" dirty="0"/>
              <a:t>data collection completed </a:t>
            </a:r>
            <a:br>
              <a:rPr lang="en-US" sz="3600" b="1" dirty="0"/>
            </a:br>
            <a:r>
              <a:rPr lang="en-US" sz="3600" b="1" dirty="0"/>
              <a:t>last Wednesday</a:t>
            </a:r>
          </a:p>
          <a:p>
            <a:r>
              <a:rPr lang="en-US" sz="3600" b="1" dirty="0"/>
              <a:t>Validation and analysis in progress</a:t>
            </a:r>
          </a:p>
          <a:p>
            <a:r>
              <a:rPr lang="en-US" sz="3600" b="1" dirty="0"/>
              <a:t>Anticipate releasing full report </a:t>
            </a:r>
            <a:br>
              <a:rPr lang="en-US" sz="3600" b="1" dirty="0"/>
            </a:br>
            <a:r>
              <a:rPr lang="en-US" sz="3600" b="1" dirty="0"/>
              <a:t>in mid-February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49458-49C0-4CA9-8351-0FD84FBBC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/>
          <a:p>
            <a:r>
              <a:rPr lang="en-US" dirty="0"/>
              <a:t>Commissioner’s Remarks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CBDC87-8CBD-4099-A139-BB4007A3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r>
              <a:rPr lang="en-US" dirty="0"/>
              <a:t>Update on Fall 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303212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98200FA-2737-4259-A635-C8C40D7A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/>
          <a:p>
            <a:r>
              <a:rPr lang="en-US" dirty="0"/>
              <a:t>Early trends reported in October have </a:t>
            </a:r>
            <a:br>
              <a:rPr lang="en-US" dirty="0"/>
            </a:br>
            <a:r>
              <a:rPr lang="en-US" dirty="0"/>
              <a:t>held true:</a:t>
            </a:r>
          </a:p>
          <a:p>
            <a:pPr lvl="1"/>
            <a:r>
              <a:rPr lang="en-US" sz="2200" b="1" dirty="0"/>
              <a:t>Undergraduate enrollment </a:t>
            </a:r>
            <a:r>
              <a:rPr lang="en-US" sz="2200" dirty="0"/>
              <a:t>down systemwide by about 7% compared to last fall. Approximate declines by segment:</a:t>
            </a:r>
          </a:p>
          <a:p>
            <a:pPr lvl="2"/>
            <a:r>
              <a:rPr lang="en-US" sz="1800" dirty="0"/>
              <a:t>Community college: </a:t>
            </a:r>
            <a:r>
              <a:rPr lang="en-US" sz="1800" b="1" dirty="0">
                <a:solidFill>
                  <a:schemeClr val="accent1"/>
                </a:solidFill>
              </a:rPr>
              <a:t>-11%</a:t>
            </a:r>
          </a:p>
          <a:p>
            <a:pPr lvl="2"/>
            <a:r>
              <a:rPr lang="en-US" sz="1800" dirty="0"/>
              <a:t>State university: </a:t>
            </a:r>
            <a:r>
              <a:rPr lang="en-US" sz="1800" b="1" dirty="0">
                <a:solidFill>
                  <a:schemeClr val="accent1"/>
                </a:solidFill>
              </a:rPr>
              <a:t>-8%</a:t>
            </a:r>
          </a:p>
          <a:p>
            <a:pPr lvl="2"/>
            <a:r>
              <a:rPr lang="en-US" sz="1800" dirty="0"/>
              <a:t>UMass: </a:t>
            </a:r>
            <a:r>
              <a:rPr lang="en-US" sz="1800" b="1" dirty="0">
                <a:solidFill>
                  <a:schemeClr val="accent1"/>
                </a:solidFill>
              </a:rPr>
              <a:t>-1%</a:t>
            </a:r>
          </a:p>
          <a:p>
            <a:pPr lvl="1"/>
            <a:r>
              <a:rPr lang="en-US" sz="2200" dirty="0"/>
              <a:t>Declines are sharpest among </a:t>
            </a:r>
            <a:r>
              <a:rPr lang="en-US" sz="2200" b="1" dirty="0"/>
              <a:t>first-time undergraduates </a:t>
            </a:r>
            <a:r>
              <a:rPr lang="en-US" sz="2200" dirty="0"/>
              <a:t>(essentially “freshmen”) compared to other student types. Approximate declines by segment:</a:t>
            </a:r>
          </a:p>
          <a:p>
            <a:pPr lvl="2"/>
            <a:r>
              <a:rPr lang="en-US" sz="1800" dirty="0"/>
              <a:t>Community college: </a:t>
            </a:r>
            <a:r>
              <a:rPr lang="en-US" sz="1800" b="1" dirty="0">
                <a:solidFill>
                  <a:schemeClr val="accent1"/>
                </a:solidFill>
              </a:rPr>
              <a:t>-23–26% </a:t>
            </a:r>
          </a:p>
          <a:p>
            <a:pPr lvl="2"/>
            <a:r>
              <a:rPr lang="en-US" sz="1800" dirty="0"/>
              <a:t>State university: </a:t>
            </a:r>
            <a:r>
              <a:rPr lang="en-US" sz="1800" b="1" dirty="0">
                <a:solidFill>
                  <a:schemeClr val="accent1"/>
                </a:solidFill>
              </a:rPr>
              <a:t>-13%</a:t>
            </a:r>
          </a:p>
          <a:p>
            <a:pPr lvl="2"/>
            <a:r>
              <a:rPr lang="en-US" sz="1800" dirty="0"/>
              <a:t>UMass: </a:t>
            </a:r>
            <a:r>
              <a:rPr lang="en-US" sz="1800" b="1" dirty="0">
                <a:solidFill>
                  <a:schemeClr val="accent1"/>
                </a:solidFill>
              </a:rPr>
              <a:t>-8%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49458-49C0-4CA9-8351-0FD84FBBC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/>
          <a:p>
            <a:r>
              <a:rPr lang="en-US" dirty="0"/>
              <a:t>Commissioner’s Remarks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CBDC87-8CBD-4099-A139-BB4007A3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r>
              <a:rPr lang="en-US" dirty="0"/>
              <a:t>Update on Fall 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363325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98200FA-2737-4259-A635-C8C40D7A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/>
          <a:p>
            <a:r>
              <a:rPr lang="en-US" dirty="0"/>
              <a:t>With the more detailed data becoming available, we can examine </a:t>
            </a:r>
            <a:r>
              <a:rPr lang="en-US" b="1" dirty="0"/>
              <a:t>trends by race/ethnicity</a:t>
            </a:r>
            <a:r>
              <a:rPr lang="en-US" dirty="0"/>
              <a:t> and other student characteristics:</a:t>
            </a:r>
          </a:p>
          <a:p>
            <a:pPr lvl="1"/>
            <a:r>
              <a:rPr lang="en-US" sz="2200" dirty="0"/>
              <a:t>As expected, there are enrollment declines among all of our largest racial groups—Black, Latinx and White—with the </a:t>
            </a:r>
            <a:r>
              <a:rPr lang="en-US" sz="2200" b="1" dirty="0"/>
              <a:t>sharpest declines among Black and Latinx students</a:t>
            </a:r>
          </a:p>
          <a:p>
            <a:pPr lvl="1"/>
            <a:r>
              <a:rPr lang="en-US" sz="2200" dirty="0"/>
              <a:t>Particularly concerning as </a:t>
            </a:r>
            <a:r>
              <a:rPr lang="en-US" sz="2200" b="1" dirty="0"/>
              <a:t>enrollment among Black and Latinx students had been trending up in recent years, </a:t>
            </a:r>
            <a:r>
              <a:rPr lang="en-US" sz="2200" dirty="0"/>
              <a:t>while White enrollment, consistent with demographic trends in the state, had been trending down for a decade </a:t>
            </a:r>
          </a:p>
          <a:p>
            <a:pPr lvl="2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49458-49C0-4CA9-8351-0FD84FBBC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/>
          <a:p>
            <a:r>
              <a:rPr lang="en-US" dirty="0"/>
              <a:t>Commissioner’s Remarks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CBDC87-8CBD-4099-A139-BB4007A3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r>
              <a:rPr lang="en-US" dirty="0"/>
              <a:t>Update on Fall 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188371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98200FA-2737-4259-A635-C8C40D7A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/>
          <a:p>
            <a:r>
              <a:rPr lang="en-US" dirty="0"/>
              <a:t>Among </a:t>
            </a:r>
            <a:r>
              <a:rPr lang="en-US" b="1" dirty="0"/>
              <a:t>first-time undergraduates under age 25,</a:t>
            </a:r>
            <a:r>
              <a:rPr lang="en-US" dirty="0"/>
              <a:t> declines by segment and race/ethnicity appear to be:</a:t>
            </a:r>
          </a:p>
          <a:p>
            <a:pPr lvl="1"/>
            <a:r>
              <a:rPr lang="en-US" dirty="0"/>
              <a:t>Community college: </a:t>
            </a:r>
            <a:r>
              <a:rPr lang="en-US" b="1" dirty="0">
                <a:solidFill>
                  <a:schemeClr val="accent1"/>
                </a:solidFill>
              </a:rPr>
              <a:t>-30–35% </a:t>
            </a:r>
            <a:r>
              <a:rPr lang="en-US" dirty="0"/>
              <a:t>for Black and Latinx, </a:t>
            </a:r>
            <a:r>
              <a:rPr lang="en-US" b="1" dirty="0">
                <a:solidFill>
                  <a:schemeClr val="accent1"/>
                </a:solidFill>
              </a:rPr>
              <a:t>-15–20% </a:t>
            </a:r>
            <a:r>
              <a:rPr lang="en-US" dirty="0"/>
              <a:t>for White</a:t>
            </a:r>
          </a:p>
          <a:p>
            <a:pPr lvl="2"/>
            <a:r>
              <a:rPr lang="en-US" sz="2000" i="1" dirty="0"/>
              <a:t>Note: The community colleges enroll the </a:t>
            </a:r>
            <a:r>
              <a:rPr lang="en-US" sz="2000" b="1" i="1" dirty="0"/>
              <a:t>greatest proportion of Black and Latinx students</a:t>
            </a:r>
            <a:r>
              <a:rPr lang="en-US" sz="2000" i="1" dirty="0"/>
              <a:t> across the system</a:t>
            </a:r>
          </a:p>
          <a:p>
            <a:pPr lvl="1"/>
            <a:r>
              <a:rPr lang="en-US" dirty="0"/>
              <a:t>State university: </a:t>
            </a:r>
            <a:r>
              <a:rPr lang="en-US" b="1" dirty="0">
                <a:solidFill>
                  <a:schemeClr val="accent1"/>
                </a:solidFill>
              </a:rPr>
              <a:t>-15% </a:t>
            </a:r>
            <a:r>
              <a:rPr lang="en-US" dirty="0"/>
              <a:t>for Black and White, </a:t>
            </a:r>
            <a:br>
              <a:rPr lang="en-US" dirty="0"/>
            </a:br>
            <a:r>
              <a:rPr lang="en-US" b="1" dirty="0">
                <a:solidFill>
                  <a:schemeClr val="accent1"/>
                </a:solidFill>
              </a:rPr>
              <a:t>-6% </a:t>
            </a:r>
            <a:r>
              <a:rPr lang="en-US" dirty="0"/>
              <a:t>for Latinx</a:t>
            </a:r>
          </a:p>
          <a:p>
            <a:pPr lvl="1"/>
            <a:r>
              <a:rPr lang="en-US" dirty="0"/>
              <a:t>UMass: </a:t>
            </a:r>
            <a:r>
              <a:rPr lang="en-US" b="1" dirty="0">
                <a:solidFill>
                  <a:schemeClr val="accent4"/>
                </a:solidFill>
              </a:rPr>
              <a:t>+2–4% </a:t>
            </a:r>
            <a:r>
              <a:rPr lang="en-US" dirty="0"/>
              <a:t>for Black and Latinx, </a:t>
            </a:r>
            <a:br>
              <a:rPr lang="en-US" dirty="0"/>
            </a:br>
            <a:r>
              <a:rPr lang="en-US" b="1" dirty="0">
                <a:solidFill>
                  <a:schemeClr val="accent1"/>
                </a:solidFill>
              </a:rPr>
              <a:t>-10%</a:t>
            </a:r>
            <a:r>
              <a:rPr lang="en-US" dirty="0"/>
              <a:t> for White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49458-49C0-4CA9-8351-0FD84FBBC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/>
          <a:p>
            <a:r>
              <a:rPr lang="en-US" dirty="0"/>
              <a:t>Commissioner’s Remarks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CBDC87-8CBD-4099-A139-BB4007A3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r>
              <a:rPr lang="en-US" dirty="0"/>
              <a:t>Update on Fall 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3270530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On-screen Show (4:3)</PresentationFormat>
  <Paragraphs>34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Commissioner’s Remarks</vt:lpstr>
      <vt:lpstr>Update on Fall Enrollment Trends</vt:lpstr>
      <vt:lpstr>Update on Fall Enrollment Trends</vt:lpstr>
      <vt:lpstr>Update on Fall Enrollment Trends</vt:lpstr>
      <vt:lpstr>Update on Fall Enrollment Trends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2021-02-08T14:45:43Z</dcterms:created>
  <dcterms:modified xsi:type="dcterms:W3CDTF">2021-02-08T14:45:50Z</dcterms:modified>
</cp:coreProperties>
</file>