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7"/>
  </p:notesMasterIdLst>
  <p:sldIdLst>
    <p:sldId id="519" r:id="rId2"/>
    <p:sldId id="496" r:id="rId3"/>
    <p:sldId id="520" r:id="rId4"/>
    <p:sldId id="521" r:id="rId5"/>
    <p:sldId id="522" r:id="rId6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0" autoAdjust="0"/>
    <p:restoredTop sz="69611" autoAdjust="0"/>
  </p:normalViewPr>
  <p:slideViewPr>
    <p:cSldViewPr snapToGrid="0">
      <p:cViewPr varScale="1">
        <p:scale>
          <a:sx n="60" d="100"/>
          <a:sy n="60" d="100"/>
        </p:scale>
        <p:origin x="200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8EA0D97-81F3-4383-828B-A0086966857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CBE221B-C288-4185-8E81-CCC2D1D68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93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03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27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63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42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819400"/>
          </a:xfrm>
        </p:spPr>
        <p:txBody>
          <a:bodyPr tIns="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lnSpc>
                <a:spcPct val="90000"/>
              </a:lnSpc>
              <a:defRPr sz="6000" b="0">
                <a:solidFill>
                  <a:schemeClr val="tx1"/>
                </a:solidFill>
                <a:latin typeface="Franklin Gothic Demi" panose="020B0703020102020204" pitchFamily="34" charset="0"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0714" y="6248400"/>
            <a:ext cx="1904686" cy="50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" y="6048375"/>
            <a:ext cx="6019800" cy="733425"/>
          </a:xfrm>
        </p:spPr>
        <p:txBody>
          <a:bodyPr anchor="b"/>
          <a:lstStyle>
            <a:lvl1pPr marL="119062" indent="0">
              <a:buNone/>
              <a:defRPr lang="en-US" sz="16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Meeting Name — Month DD, YYYY</a:t>
            </a:r>
          </a:p>
        </p:txBody>
      </p:sp>
    </p:spTree>
    <p:extLst>
      <p:ext uri="{BB962C8B-B14F-4D97-AF65-F5344CB8AC3E}">
        <p14:creationId xmlns:p14="http://schemas.microsoft.com/office/powerpoint/2010/main" val="117586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30213" y="690563"/>
            <a:ext cx="7086600" cy="609600"/>
          </a:xfrm>
          <a:prstGeom prst="rect">
            <a:avLst/>
          </a:prstGeom>
        </p:spPr>
        <p:txBody>
          <a:bodyPr rIns="45720" anchor="ctr"/>
          <a:lstStyle>
            <a:lvl1pPr>
              <a:defRPr sz="2400"/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en-US" sz="40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A067F-84F0-4FCB-91BD-A4BAD644B6F1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6259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537222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29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0" y="0"/>
            <a:ext cx="9144000" cy="1905000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0" y="1860550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089E3F3-A662-46B0-A7D1-E104A41C228F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43211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5778" y="152400"/>
            <a:ext cx="8537222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382000" cy="1219200"/>
          </a:xfrm>
        </p:spPr>
        <p:txBody>
          <a:bodyPr/>
          <a:lstStyle>
            <a:lvl1pPr>
              <a:lnSpc>
                <a:spcPts val="42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5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8872"/>
            <a:ext cx="8229600" cy="1636776"/>
          </a:xfrm>
        </p:spPr>
        <p:txBody>
          <a:bodyPr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400" b="1" cap="none" baseline="0">
                <a:solidFill>
                  <a:schemeClr val="tx2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009" y="1828800"/>
            <a:ext cx="8238991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6F930-4FD0-44EA-B6E9-27C19B13C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893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C8E82DE-B153-45E1-940C-6CE8844F02AA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73936"/>
            <a:ext cx="4191000" cy="4623816"/>
          </a:xfrm>
        </p:spPr>
        <p:txBody>
          <a:bodyPr lIns="9144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114800" cy="46238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86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82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E95CEF2-63C7-41D1-AC3B-F11D0AEA6F1D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86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55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0A66E57-C0F8-4B8D-8854-D7A3DB0F0B4E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35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Hero Ima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" y="6248400"/>
            <a:ext cx="5486400" cy="457200"/>
          </a:xfrm>
        </p:spPr>
        <p:txBody>
          <a:bodyPr lIns="118872" tIns="0" rIns="45720" bIns="0" anchor="b"/>
          <a:lstStyle>
            <a:lvl1pPr marL="0" indent="0" algn="l">
              <a:buNone/>
              <a:defRPr sz="1600" b="0" baseline="0">
                <a:solidFill>
                  <a:schemeClr val="bg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/>
              <a:t>Meeting Name — Month DD, YYYY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-91440"/>
            <a:ext cx="9144000" cy="614476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Rectangle 6"/>
          <p:cNvSpPr/>
          <p:nvPr userDrawn="1"/>
        </p:nvSpPr>
        <p:spPr bwMode="invGray">
          <a:xfrm>
            <a:off x="0" y="6049962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0714" y="6248400"/>
            <a:ext cx="1904686" cy="50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12380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8382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774825"/>
            <a:ext cx="83820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DB98637-2E44-408C-92DF-FBFBA33F1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7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9pPr>
      <a:extLst/>
    </p:titleStyle>
    <p:bodyStyle>
      <a:lvl1pPr marL="438150" indent="-319088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1" fontAlgn="base" hangingPunct="1">
        <a:spcBef>
          <a:spcPct val="20000"/>
        </a:spcBef>
        <a:spcAft>
          <a:spcPct val="0"/>
        </a:spcAft>
        <a:buClr>
          <a:srgbClr val="964305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10A68DB-9270-4085-8E65-DA609E1F8C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Commissioner’s Remarks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BC67D87-6CFD-4D00-8573-662329BB4FD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5867400"/>
            <a:ext cx="6019800" cy="733425"/>
          </a:xfrm>
        </p:spPr>
        <p:txBody>
          <a:bodyPr/>
          <a:lstStyle/>
          <a:p>
            <a:r>
              <a:rPr lang="en-US" dirty="0"/>
              <a:t>February 2, 2021 – Board of Higher Education Meeting</a:t>
            </a:r>
          </a:p>
        </p:txBody>
      </p:sp>
    </p:spTree>
    <p:extLst>
      <p:ext uri="{BB962C8B-B14F-4D97-AF65-F5344CB8AC3E}">
        <p14:creationId xmlns:p14="http://schemas.microsoft.com/office/powerpoint/2010/main" val="3159966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98200FA-2737-4259-A635-C8C40D7AB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625975"/>
          </a:xfrm>
        </p:spPr>
        <p:txBody>
          <a:bodyPr/>
          <a:lstStyle/>
          <a:p>
            <a:r>
              <a:rPr lang="en-US" sz="3600" b="1" dirty="0"/>
              <a:t>Detailed fall enrollment </a:t>
            </a:r>
            <a:br>
              <a:rPr lang="en-US" sz="3600" b="1" dirty="0"/>
            </a:br>
            <a:r>
              <a:rPr lang="en-US" sz="3600" b="1" dirty="0"/>
              <a:t>data collection completed </a:t>
            </a:r>
            <a:br>
              <a:rPr lang="en-US" sz="3600" b="1" dirty="0"/>
            </a:br>
            <a:r>
              <a:rPr lang="en-US" sz="3600" b="1" dirty="0"/>
              <a:t>last Wednesday</a:t>
            </a:r>
          </a:p>
          <a:p>
            <a:r>
              <a:rPr lang="en-US" sz="3600" b="1" dirty="0"/>
              <a:t>Validation and analysis in progress</a:t>
            </a:r>
          </a:p>
          <a:p>
            <a:r>
              <a:rPr lang="en-US" sz="3600" b="1" dirty="0"/>
              <a:t>Anticipate releasing full report </a:t>
            </a:r>
            <a:br>
              <a:rPr lang="en-US" sz="3600" b="1" dirty="0"/>
            </a:br>
            <a:r>
              <a:rPr lang="en-US" sz="3600" b="1" dirty="0"/>
              <a:t>in mid-February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49458-49C0-4CA9-8351-0FD84FBBC3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537222" cy="457200"/>
          </a:xfrm>
        </p:spPr>
        <p:txBody>
          <a:bodyPr/>
          <a:lstStyle/>
          <a:p>
            <a:r>
              <a:rPr lang="en-US" dirty="0"/>
              <a:t>Commissioner’s Remarks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9CBDC87-8CBD-4099-A139-BB4007A3F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/>
          <a:p>
            <a:r>
              <a:rPr lang="en-US" dirty="0"/>
              <a:t>Update on Fall Enrollment Trends</a:t>
            </a:r>
          </a:p>
        </p:txBody>
      </p:sp>
    </p:spTree>
    <p:extLst>
      <p:ext uri="{BB962C8B-B14F-4D97-AF65-F5344CB8AC3E}">
        <p14:creationId xmlns:p14="http://schemas.microsoft.com/office/powerpoint/2010/main" val="3032125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98200FA-2737-4259-A635-C8C40D7AB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625975"/>
          </a:xfrm>
        </p:spPr>
        <p:txBody>
          <a:bodyPr/>
          <a:lstStyle/>
          <a:p>
            <a:r>
              <a:rPr lang="en-US" dirty="0"/>
              <a:t>Early trends reported in October have </a:t>
            </a:r>
            <a:br>
              <a:rPr lang="en-US" dirty="0"/>
            </a:br>
            <a:r>
              <a:rPr lang="en-US" dirty="0"/>
              <a:t>held true:</a:t>
            </a:r>
          </a:p>
          <a:p>
            <a:pPr lvl="1"/>
            <a:r>
              <a:rPr lang="en-US" sz="2200" b="1" dirty="0"/>
              <a:t>Undergraduate enrollment </a:t>
            </a:r>
            <a:r>
              <a:rPr lang="en-US" sz="2200" dirty="0"/>
              <a:t>down systemwide by about 7% compared to last fall. Approximate declines by segment:</a:t>
            </a:r>
          </a:p>
          <a:p>
            <a:pPr lvl="2"/>
            <a:r>
              <a:rPr lang="en-US" sz="1800" dirty="0"/>
              <a:t>Community college: </a:t>
            </a:r>
            <a:r>
              <a:rPr lang="en-US" sz="1800" b="1" dirty="0">
                <a:solidFill>
                  <a:schemeClr val="accent1"/>
                </a:solidFill>
              </a:rPr>
              <a:t>-11%</a:t>
            </a:r>
          </a:p>
          <a:p>
            <a:pPr lvl="2"/>
            <a:r>
              <a:rPr lang="en-US" sz="1800" dirty="0"/>
              <a:t>State university: </a:t>
            </a:r>
            <a:r>
              <a:rPr lang="en-US" sz="1800" b="1" dirty="0">
                <a:solidFill>
                  <a:schemeClr val="accent1"/>
                </a:solidFill>
              </a:rPr>
              <a:t>-8%</a:t>
            </a:r>
          </a:p>
          <a:p>
            <a:pPr lvl="2"/>
            <a:r>
              <a:rPr lang="en-US" sz="1800" dirty="0"/>
              <a:t>UMass: </a:t>
            </a:r>
            <a:r>
              <a:rPr lang="en-US" sz="1800" b="1" dirty="0">
                <a:solidFill>
                  <a:schemeClr val="accent1"/>
                </a:solidFill>
              </a:rPr>
              <a:t>-1%</a:t>
            </a:r>
          </a:p>
          <a:p>
            <a:pPr lvl="1"/>
            <a:r>
              <a:rPr lang="en-US" sz="2200" dirty="0"/>
              <a:t>Declines are sharpest among </a:t>
            </a:r>
            <a:r>
              <a:rPr lang="en-US" sz="2200" b="1" dirty="0"/>
              <a:t>first-time undergraduates </a:t>
            </a:r>
            <a:r>
              <a:rPr lang="en-US" sz="2200" dirty="0"/>
              <a:t>(essentially “freshmen”) compared to other student types. Approximate declines by segment:</a:t>
            </a:r>
          </a:p>
          <a:p>
            <a:pPr lvl="2"/>
            <a:r>
              <a:rPr lang="en-US" sz="1800" dirty="0"/>
              <a:t>Community college: </a:t>
            </a:r>
            <a:r>
              <a:rPr lang="en-US" sz="1800" b="1" dirty="0">
                <a:solidFill>
                  <a:schemeClr val="accent1"/>
                </a:solidFill>
              </a:rPr>
              <a:t>-23–26% </a:t>
            </a:r>
          </a:p>
          <a:p>
            <a:pPr lvl="2"/>
            <a:r>
              <a:rPr lang="en-US" sz="1800" dirty="0"/>
              <a:t>State university: </a:t>
            </a:r>
            <a:r>
              <a:rPr lang="en-US" sz="1800" b="1" dirty="0">
                <a:solidFill>
                  <a:schemeClr val="accent1"/>
                </a:solidFill>
              </a:rPr>
              <a:t>-13%</a:t>
            </a:r>
          </a:p>
          <a:p>
            <a:pPr lvl="2"/>
            <a:r>
              <a:rPr lang="en-US" sz="1800" dirty="0"/>
              <a:t>UMass: </a:t>
            </a:r>
            <a:r>
              <a:rPr lang="en-US" sz="1800" b="1" dirty="0">
                <a:solidFill>
                  <a:schemeClr val="accent1"/>
                </a:solidFill>
              </a:rPr>
              <a:t>-8%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49458-49C0-4CA9-8351-0FD84FBBC3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537222" cy="457200"/>
          </a:xfrm>
        </p:spPr>
        <p:txBody>
          <a:bodyPr/>
          <a:lstStyle/>
          <a:p>
            <a:r>
              <a:rPr lang="en-US" dirty="0"/>
              <a:t>Commissioner’s Remarks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9CBDC87-8CBD-4099-A139-BB4007A3F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/>
          <a:p>
            <a:r>
              <a:rPr lang="en-US" dirty="0"/>
              <a:t>Update on Fall Enrollment Trends</a:t>
            </a:r>
          </a:p>
        </p:txBody>
      </p:sp>
    </p:spTree>
    <p:extLst>
      <p:ext uri="{BB962C8B-B14F-4D97-AF65-F5344CB8AC3E}">
        <p14:creationId xmlns:p14="http://schemas.microsoft.com/office/powerpoint/2010/main" val="3633253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98200FA-2737-4259-A635-C8C40D7AB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625975"/>
          </a:xfrm>
        </p:spPr>
        <p:txBody>
          <a:bodyPr/>
          <a:lstStyle/>
          <a:p>
            <a:r>
              <a:rPr lang="en-US" dirty="0"/>
              <a:t>With the more detailed data becoming available, we can examine </a:t>
            </a:r>
            <a:r>
              <a:rPr lang="en-US" b="1" dirty="0"/>
              <a:t>trends by race/ethnicity</a:t>
            </a:r>
            <a:r>
              <a:rPr lang="en-US" dirty="0"/>
              <a:t> and other student characteristics:</a:t>
            </a:r>
          </a:p>
          <a:p>
            <a:pPr lvl="1"/>
            <a:r>
              <a:rPr lang="en-US" sz="2200" dirty="0"/>
              <a:t>As expected, there are enrollment declines among all of our largest racial groups—Black, Latinx and White—with the </a:t>
            </a:r>
            <a:r>
              <a:rPr lang="en-US" sz="2200" b="1" dirty="0"/>
              <a:t>sharpest declines among Black and Latinx students</a:t>
            </a:r>
          </a:p>
          <a:p>
            <a:pPr lvl="1"/>
            <a:r>
              <a:rPr lang="en-US" sz="2200" dirty="0"/>
              <a:t>Particularly concerning as </a:t>
            </a:r>
            <a:r>
              <a:rPr lang="en-US" sz="2200" b="1" dirty="0"/>
              <a:t>enrollment among Black and Latinx students had been trending up in recent years, </a:t>
            </a:r>
            <a:r>
              <a:rPr lang="en-US" sz="2200" dirty="0"/>
              <a:t>while White enrollment, consistent with demographic trends in the state, had been trending down for a decade </a:t>
            </a:r>
          </a:p>
          <a:p>
            <a:pPr lvl="2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49458-49C0-4CA9-8351-0FD84FBBC3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537222" cy="457200"/>
          </a:xfrm>
        </p:spPr>
        <p:txBody>
          <a:bodyPr/>
          <a:lstStyle/>
          <a:p>
            <a:r>
              <a:rPr lang="en-US" dirty="0"/>
              <a:t>Commissioner’s Remarks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9CBDC87-8CBD-4099-A139-BB4007A3F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/>
          <a:p>
            <a:r>
              <a:rPr lang="en-US" dirty="0"/>
              <a:t>Update on Fall Enrollment Trends</a:t>
            </a:r>
          </a:p>
        </p:txBody>
      </p:sp>
    </p:spTree>
    <p:extLst>
      <p:ext uri="{BB962C8B-B14F-4D97-AF65-F5344CB8AC3E}">
        <p14:creationId xmlns:p14="http://schemas.microsoft.com/office/powerpoint/2010/main" val="1883713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98200FA-2737-4259-A635-C8C40D7AB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625975"/>
          </a:xfrm>
        </p:spPr>
        <p:txBody>
          <a:bodyPr/>
          <a:lstStyle/>
          <a:p>
            <a:r>
              <a:rPr lang="en-US" dirty="0"/>
              <a:t>Among </a:t>
            </a:r>
            <a:r>
              <a:rPr lang="en-US" b="1" dirty="0"/>
              <a:t>first-time undergraduates under age 25,</a:t>
            </a:r>
            <a:r>
              <a:rPr lang="en-US" dirty="0"/>
              <a:t> declines by segment and race/ethnicity appear to be:</a:t>
            </a:r>
          </a:p>
          <a:p>
            <a:pPr lvl="1"/>
            <a:r>
              <a:rPr lang="en-US" dirty="0"/>
              <a:t>Community college: </a:t>
            </a:r>
            <a:r>
              <a:rPr lang="en-US" b="1" dirty="0">
                <a:solidFill>
                  <a:schemeClr val="accent1"/>
                </a:solidFill>
              </a:rPr>
              <a:t>-30–35% </a:t>
            </a:r>
            <a:r>
              <a:rPr lang="en-US" dirty="0"/>
              <a:t>for Black and Latinx, </a:t>
            </a:r>
            <a:r>
              <a:rPr lang="en-US" b="1" dirty="0">
                <a:solidFill>
                  <a:schemeClr val="accent1"/>
                </a:solidFill>
              </a:rPr>
              <a:t>-15–20% </a:t>
            </a:r>
            <a:r>
              <a:rPr lang="en-US" dirty="0"/>
              <a:t>for White</a:t>
            </a:r>
          </a:p>
          <a:p>
            <a:pPr lvl="2"/>
            <a:r>
              <a:rPr lang="en-US" sz="2000" i="1" dirty="0"/>
              <a:t>Note: The community colleges enroll the </a:t>
            </a:r>
            <a:r>
              <a:rPr lang="en-US" sz="2000" b="1" i="1" dirty="0"/>
              <a:t>greatest proportion of Black and Latinx students</a:t>
            </a:r>
            <a:r>
              <a:rPr lang="en-US" sz="2000" i="1" dirty="0"/>
              <a:t> across the system</a:t>
            </a:r>
          </a:p>
          <a:p>
            <a:pPr lvl="1"/>
            <a:r>
              <a:rPr lang="en-US" dirty="0"/>
              <a:t>State university: </a:t>
            </a:r>
            <a:r>
              <a:rPr lang="en-US" b="1" dirty="0">
                <a:solidFill>
                  <a:schemeClr val="accent1"/>
                </a:solidFill>
              </a:rPr>
              <a:t>-15% </a:t>
            </a:r>
            <a:r>
              <a:rPr lang="en-US" dirty="0"/>
              <a:t>for Black and White, </a:t>
            </a:r>
            <a:br>
              <a:rPr lang="en-US" dirty="0"/>
            </a:br>
            <a:r>
              <a:rPr lang="en-US" b="1" dirty="0">
                <a:solidFill>
                  <a:schemeClr val="accent1"/>
                </a:solidFill>
              </a:rPr>
              <a:t>-6% </a:t>
            </a:r>
            <a:r>
              <a:rPr lang="en-US" dirty="0"/>
              <a:t>for Latinx</a:t>
            </a:r>
          </a:p>
          <a:p>
            <a:pPr lvl="1"/>
            <a:r>
              <a:rPr lang="en-US" dirty="0"/>
              <a:t>UMass: </a:t>
            </a:r>
            <a:r>
              <a:rPr lang="en-US" b="1" dirty="0">
                <a:solidFill>
                  <a:schemeClr val="accent4"/>
                </a:solidFill>
              </a:rPr>
              <a:t>+2–4% </a:t>
            </a:r>
            <a:r>
              <a:rPr lang="en-US" dirty="0"/>
              <a:t>for Black and Latinx, </a:t>
            </a:r>
            <a:br>
              <a:rPr lang="en-US" dirty="0"/>
            </a:br>
            <a:r>
              <a:rPr lang="en-US" b="1" dirty="0">
                <a:solidFill>
                  <a:schemeClr val="accent1"/>
                </a:solidFill>
              </a:rPr>
              <a:t>-10%</a:t>
            </a:r>
            <a:r>
              <a:rPr lang="en-US" dirty="0"/>
              <a:t> for White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49458-49C0-4CA9-8351-0FD84FBBC3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537222" cy="457200"/>
          </a:xfrm>
        </p:spPr>
        <p:txBody>
          <a:bodyPr/>
          <a:lstStyle/>
          <a:p>
            <a:r>
              <a:rPr lang="en-US" dirty="0"/>
              <a:t>Commissioner’s Remarks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9CBDC87-8CBD-4099-A139-BB4007A3F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/>
          <a:p>
            <a:r>
              <a:rPr lang="en-US" dirty="0"/>
              <a:t>Update on Fall Enrollment Trends</a:t>
            </a:r>
          </a:p>
        </p:txBody>
      </p:sp>
    </p:spTree>
    <p:extLst>
      <p:ext uri="{BB962C8B-B14F-4D97-AF65-F5344CB8AC3E}">
        <p14:creationId xmlns:p14="http://schemas.microsoft.com/office/powerpoint/2010/main" val="3270530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HE PowerPoint">
  <a:themeElements>
    <a:clrScheme name="Custom 2">
      <a:dk1>
        <a:sysClr val="windowText" lastClr="000000"/>
      </a:dk1>
      <a:lt1>
        <a:sysClr val="window" lastClr="FFFFFF"/>
      </a:lt1>
      <a:dk2>
        <a:srgbClr val="001F5B"/>
      </a:dk2>
      <a:lt2>
        <a:srgbClr val="EAECEE"/>
      </a:lt2>
      <a:accent1>
        <a:srgbClr val="CF0A2C"/>
      </a:accent1>
      <a:accent2>
        <a:srgbClr val="F37121"/>
      </a:accent2>
      <a:accent3>
        <a:srgbClr val="FFC627"/>
      </a:accent3>
      <a:accent4>
        <a:srgbClr val="00AF41"/>
      </a:accent4>
      <a:accent5>
        <a:srgbClr val="009BDE"/>
      </a:accent5>
      <a:accent6>
        <a:srgbClr val="8D734A"/>
      </a:accent6>
      <a:hlink>
        <a:srgbClr val="7030A0"/>
      </a:hlink>
      <a:folHlink>
        <a:srgbClr val="99A4AD"/>
      </a:folHlink>
    </a:clrScheme>
    <a:fontScheme name="DHE">
      <a:majorFont>
        <a:latin typeface="Segoe UI Bold"/>
        <a:ea typeface=""/>
        <a:cs typeface=""/>
      </a:majorFont>
      <a:minorFont>
        <a:latin typeface="Segoe UI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HE PowerPoint 2017.potx" id="{E07B9D51-7A1B-445F-BE90-03D726D2647E}" vid="{A3B9CE9F-B01A-4D15-BC8D-DAC2DD4491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Microsoft Office PowerPoint</Application>
  <PresentationFormat>On-screen Show (4:3)</PresentationFormat>
  <Paragraphs>34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Calibri</vt:lpstr>
      <vt:lpstr>Corbel</vt:lpstr>
      <vt:lpstr>Franklin Gothic Demi</vt:lpstr>
      <vt:lpstr>Segoe UI</vt:lpstr>
      <vt:lpstr>Segoe UI Bold</vt:lpstr>
      <vt:lpstr>Wingdings</vt:lpstr>
      <vt:lpstr>Wingdings 2</vt:lpstr>
      <vt:lpstr>Wingdings 3</vt:lpstr>
      <vt:lpstr>DHE PowerPoint</vt:lpstr>
      <vt:lpstr>Commissioner’s Remarks</vt:lpstr>
      <vt:lpstr>Update on Fall Enrollment Trends</vt:lpstr>
      <vt:lpstr>Update on Fall Enrollment Trends</vt:lpstr>
      <vt:lpstr>Update on Fall Enrollment Trends</vt:lpstr>
      <vt:lpstr>Update on Fall Enrollment Trends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2021-02-08T14:45:43Z</dcterms:created>
  <dcterms:modified xsi:type="dcterms:W3CDTF">2021-02-08T14:45:50Z</dcterms:modified>
</cp:coreProperties>
</file>